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80" r:id="rId9"/>
    <p:sldId id="263" r:id="rId10"/>
    <p:sldId id="264" r:id="rId11"/>
    <p:sldId id="265" r:id="rId12"/>
    <p:sldId id="266" r:id="rId13"/>
    <p:sldId id="267" r:id="rId14"/>
    <p:sldId id="268" r:id="rId15"/>
    <p:sldId id="269" r:id="rId16"/>
    <p:sldId id="281" r:id="rId17"/>
    <p:sldId id="270" r:id="rId18"/>
    <p:sldId id="271" r:id="rId19"/>
    <p:sldId id="272" r:id="rId20"/>
    <p:sldId id="273" r:id="rId21"/>
    <p:sldId id="276" r:id="rId22"/>
    <p:sldId id="277" r:id="rId23"/>
    <p:sldId id="278" r:id="rId24"/>
    <p:sldId id="279" r:id="rId25"/>
    <p:sldId id="274" r:id="rId26"/>
    <p:sldId id="275"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23" autoAdjust="0"/>
    <p:restoredTop sz="94660"/>
  </p:normalViewPr>
  <p:slideViewPr>
    <p:cSldViewPr snapToGrid="0">
      <p:cViewPr varScale="1">
        <p:scale>
          <a:sx n="69" d="100"/>
          <a:sy n="69" d="100"/>
        </p:scale>
        <p:origin x="60" y="4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2/1/2021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2/1/2021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2/1/2021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2/1/2021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2/1/2021</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BD62C-2434-4325-A8DE-0B99F4DE9E80}"/>
              </a:ext>
            </a:extLst>
          </p:cNvPr>
          <p:cNvSpPr>
            <a:spLocks noGrp="1"/>
          </p:cNvSpPr>
          <p:nvPr>
            <p:ph type="ctrTitle"/>
          </p:nvPr>
        </p:nvSpPr>
        <p:spPr>
          <a:xfrm>
            <a:off x="1751012" y="0"/>
            <a:ext cx="8689976" cy="6262255"/>
          </a:xfrm>
        </p:spPr>
        <p:txBody>
          <a:bodyPr>
            <a:normAutofit/>
          </a:bodyPr>
          <a:lstStyle/>
          <a:p>
            <a:r>
              <a:rPr lang="en-US" b="1" cap="none" dirty="0"/>
              <a:t>Media and Sports </a:t>
            </a:r>
            <a:br>
              <a:rPr lang="en-US" b="1" cap="none" dirty="0"/>
            </a:br>
            <a:br>
              <a:rPr lang="en-US" b="1" cap="none" dirty="0"/>
            </a:br>
            <a:br>
              <a:rPr lang="en-US" b="1" cap="none" dirty="0"/>
            </a:br>
            <a:br>
              <a:rPr lang="en-US" cap="none" dirty="0"/>
            </a:br>
            <a:r>
              <a:rPr lang="en-US" cap="none" dirty="0"/>
              <a:t>Author</a:t>
            </a:r>
            <a:br>
              <a:rPr lang="en-US" cap="none" dirty="0"/>
            </a:br>
            <a:r>
              <a:rPr lang="en-US" cap="none" dirty="0"/>
              <a:t>Institutional Affiliation </a:t>
            </a:r>
            <a:br>
              <a:rPr lang="en-US" cap="none" dirty="0"/>
            </a:br>
            <a:r>
              <a:rPr lang="en-US" cap="none" dirty="0"/>
              <a:t>Instructor </a:t>
            </a:r>
            <a:br>
              <a:rPr lang="en-US" cap="none" dirty="0"/>
            </a:br>
            <a:r>
              <a:rPr lang="en-US" cap="none" dirty="0"/>
              <a:t>Course code </a:t>
            </a:r>
            <a:br>
              <a:rPr lang="en-US" cap="none" dirty="0"/>
            </a:br>
            <a:r>
              <a:rPr lang="en-US" cap="none" dirty="0"/>
              <a:t>Date of submission </a:t>
            </a:r>
          </a:p>
        </p:txBody>
      </p:sp>
    </p:spTree>
    <p:extLst>
      <p:ext uri="{BB962C8B-B14F-4D97-AF65-F5344CB8AC3E}">
        <p14:creationId xmlns:p14="http://schemas.microsoft.com/office/powerpoint/2010/main" val="2944728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D161B-8233-4C15-9B7A-4F8AC93FA1B7}"/>
              </a:ext>
            </a:extLst>
          </p:cNvPr>
          <p:cNvSpPr>
            <a:spLocks noGrp="1"/>
          </p:cNvSpPr>
          <p:nvPr>
            <p:ph type="title"/>
          </p:nvPr>
        </p:nvSpPr>
        <p:spPr>
          <a:xfrm>
            <a:off x="913775" y="618517"/>
            <a:ext cx="10364451" cy="753083"/>
          </a:xfrm>
        </p:spPr>
        <p:txBody>
          <a:bodyPr/>
          <a:lstStyle/>
          <a:p>
            <a:r>
              <a:rPr lang="en-US" b="1" cap="none" dirty="0"/>
              <a:t>Impacts of global media on sports business </a:t>
            </a:r>
          </a:p>
        </p:txBody>
      </p:sp>
      <p:sp>
        <p:nvSpPr>
          <p:cNvPr id="3" name="Content Placeholder 2">
            <a:extLst>
              <a:ext uri="{FF2B5EF4-FFF2-40B4-BE49-F238E27FC236}">
                <a16:creationId xmlns:a16="http://schemas.microsoft.com/office/drawing/2014/main" id="{1CBB64C3-0289-408E-85BF-EBC4C81A1526}"/>
              </a:ext>
            </a:extLst>
          </p:cNvPr>
          <p:cNvSpPr>
            <a:spLocks noGrp="1"/>
          </p:cNvSpPr>
          <p:nvPr>
            <p:ph sz="quarter" idx="13"/>
          </p:nvPr>
        </p:nvSpPr>
        <p:spPr>
          <a:xfrm>
            <a:off x="913774" y="1122218"/>
            <a:ext cx="10363826" cy="4668981"/>
          </a:xfrm>
        </p:spPr>
        <p:txBody>
          <a:bodyPr>
            <a:normAutofit fontScale="92500"/>
          </a:bodyPr>
          <a:lstStyle/>
          <a:p>
            <a:pPr algn="just"/>
            <a:r>
              <a:rPr lang="en-US" cap="none" dirty="0"/>
              <a:t>Over the recent past, the landscape for global media has continued to evolve drastically and is now deeply woven in our social cultures (Garlic Media Group, 2020). </a:t>
            </a:r>
          </a:p>
          <a:p>
            <a:pPr algn="just"/>
            <a:r>
              <a:rPr lang="en-US" cap="none" dirty="0"/>
              <a:t>Arguably, the growth and development of global media particularly social media platforms have impacted on various businesses and industries. </a:t>
            </a:r>
          </a:p>
          <a:p>
            <a:pPr algn="just"/>
            <a:r>
              <a:rPr lang="en-US" cap="none" dirty="0"/>
              <a:t>In other industries and businesses, the media has been a major factor for empowerment and fueling of ideas. </a:t>
            </a:r>
          </a:p>
          <a:p>
            <a:pPr algn="just"/>
            <a:r>
              <a:rPr lang="en-US" cap="none" dirty="0"/>
              <a:t>Observably, there is denying the impact of the influence of the global media on the sports industry. </a:t>
            </a:r>
          </a:p>
          <a:p>
            <a:pPr algn="just"/>
            <a:r>
              <a:rPr lang="en-US" cap="none" dirty="0"/>
              <a:t>In a sense, the global media has profoundly impacted the sports industry. The media has been a major force landscaping in the sports industry (Evens </a:t>
            </a:r>
            <a:r>
              <a:rPr lang="en-US" i="1" cap="none" dirty="0"/>
              <a:t>et al. </a:t>
            </a:r>
            <a:r>
              <a:rPr lang="en-US" cap="none" dirty="0"/>
              <a:t>2013). </a:t>
            </a:r>
          </a:p>
          <a:p>
            <a:pPr algn="just"/>
            <a:r>
              <a:rPr lang="en-US" cap="none" dirty="0"/>
              <a:t>The global media has observably been a major driving force in changing the way sports stars, clubs and fans interact with each other. </a:t>
            </a:r>
          </a:p>
        </p:txBody>
      </p:sp>
    </p:spTree>
    <p:extLst>
      <p:ext uri="{BB962C8B-B14F-4D97-AF65-F5344CB8AC3E}">
        <p14:creationId xmlns:p14="http://schemas.microsoft.com/office/powerpoint/2010/main" val="1080299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E0D59-B651-46EF-B0DB-C147EFA0E5AA}"/>
              </a:ext>
            </a:extLst>
          </p:cNvPr>
          <p:cNvSpPr>
            <a:spLocks noGrp="1"/>
          </p:cNvSpPr>
          <p:nvPr>
            <p:ph type="title"/>
          </p:nvPr>
        </p:nvSpPr>
        <p:spPr>
          <a:xfrm>
            <a:off x="913775" y="618518"/>
            <a:ext cx="10364451" cy="669956"/>
          </a:xfrm>
        </p:spPr>
        <p:txBody>
          <a:bodyPr/>
          <a:lstStyle/>
          <a:p>
            <a:pPr algn="l"/>
            <a:r>
              <a:rPr lang="en-US" cap="none" dirty="0"/>
              <a:t>Cont</a:t>
            </a:r>
            <a:r>
              <a:rPr lang="en-US" dirty="0"/>
              <a:t>..</a:t>
            </a:r>
          </a:p>
        </p:txBody>
      </p:sp>
      <p:sp>
        <p:nvSpPr>
          <p:cNvPr id="3" name="Content Placeholder 2">
            <a:extLst>
              <a:ext uri="{FF2B5EF4-FFF2-40B4-BE49-F238E27FC236}">
                <a16:creationId xmlns:a16="http://schemas.microsoft.com/office/drawing/2014/main" id="{84FE27EC-76FA-4DEC-8259-ED7F7E2819C8}"/>
              </a:ext>
            </a:extLst>
          </p:cNvPr>
          <p:cNvSpPr>
            <a:spLocks noGrp="1"/>
          </p:cNvSpPr>
          <p:nvPr>
            <p:ph sz="quarter" idx="13"/>
          </p:nvPr>
        </p:nvSpPr>
        <p:spPr>
          <a:xfrm>
            <a:off x="913774" y="1288474"/>
            <a:ext cx="10363826" cy="4951008"/>
          </a:xfrm>
        </p:spPr>
        <p:txBody>
          <a:bodyPr/>
          <a:lstStyle/>
          <a:p>
            <a:pPr algn="just"/>
            <a:r>
              <a:rPr lang="en-US" cap="none" dirty="0"/>
              <a:t>It is essential to note that the presence of global media has resulted in the transformation of the culture of sports consumption, changing from an individual activity to a group or community-building activity. </a:t>
            </a:r>
          </a:p>
          <a:p>
            <a:pPr algn="just"/>
            <a:r>
              <a:rPr lang="en-US" cap="none" dirty="0"/>
              <a:t>For instance, twitter has positioned itself as an unrivalled media resource in the sports industry. </a:t>
            </a:r>
          </a:p>
          <a:p>
            <a:pPr algn="just"/>
            <a:r>
              <a:rPr lang="en-US" cap="none" dirty="0"/>
              <a:t>The presence of a sports team on twitter has allowed the sports industry to become ingrained into the everyday lives of the people (Evens </a:t>
            </a:r>
            <a:r>
              <a:rPr lang="en-US" i="1" cap="none" dirty="0"/>
              <a:t>et al</a:t>
            </a:r>
            <a:r>
              <a:rPr lang="en-US" cap="none" dirty="0"/>
              <a:t>. 2013). </a:t>
            </a:r>
          </a:p>
          <a:p>
            <a:pPr algn="just"/>
            <a:r>
              <a:rPr lang="en-US" cap="none" dirty="0"/>
              <a:t>Believably, global media has positively impacted on the sports business because like never before, sports fans are now able to interact and engage in their favorite sports. However, some experts have argued that the easy access to sports events online and via streaming apps has significantly reduced the revenue obtained from premium services. </a:t>
            </a:r>
          </a:p>
        </p:txBody>
      </p:sp>
    </p:spTree>
    <p:extLst>
      <p:ext uri="{BB962C8B-B14F-4D97-AF65-F5344CB8AC3E}">
        <p14:creationId xmlns:p14="http://schemas.microsoft.com/office/powerpoint/2010/main" val="3784004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E0B9C-88AF-48F0-8CA4-3E058562DBE8}"/>
              </a:ext>
            </a:extLst>
          </p:cNvPr>
          <p:cNvSpPr>
            <a:spLocks noGrp="1"/>
          </p:cNvSpPr>
          <p:nvPr>
            <p:ph type="title"/>
          </p:nvPr>
        </p:nvSpPr>
        <p:spPr>
          <a:xfrm>
            <a:off x="913775" y="618518"/>
            <a:ext cx="10364451" cy="669956"/>
          </a:xfrm>
        </p:spPr>
        <p:txBody>
          <a:bodyPr/>
          <a:lstStyle/>
          <a:p>
            <a:r>
              <a:rPr lang="en-US" b="1" cap="none" dirty="0"/>
              <a:t>Correlation between sports and the media</a:t>
            </a:r>
          </a:p>
        </p:txBody>
      </p:sp>
      <p:sp>
        <p:nvSpPr>
          <p:cNvPr id="3" name="Content Placeholder 2">
            <a:extLst>
              <a:ext uri="{FF2B5EF4-FFF2-40B4-BE49-F238E27FC236}">
                <a16:creationId xmlns:a16="http://schemas.microsoft.com/office/drawing/2014/main" id="{23CDFB22-9FF7-47B1-9FC1-8176EF78138B}"/>
              </a:ext>
            </a:extLst>
          </p:cNvPr>
          <p:cNvSpPr>
            <a:spLocks noGrp="1"/>
          </p:cNvSpPr>
          <p:nvPr>
            <p:ph sz="quarter" idx="13"/>
          </p:nvPr>
        </p:nvSpPr>
        <p:spPr>
          <a:xfrm>
            <a:off x="913774" y="1288474"/>
            <a:ext cx="10363826" cy="4951008"/>
          </a:xfrm>
        </p:spPr>
        <p:txBody>
          <a:bodyPr>
            <a:normAutofit lnSpcReduction="10000"/>
          </a:bodyPr>
          <a:lstStyle/>
          <a:p>
            <a:pPr algn="just">
              <a:lnSpc>
                <a:spcPct val="170000"/>
              </a:lnSpc>
            </a:pPr>
            <a:r>
              <a:rPr lang="en-US" cap="none" dirty="0"/>
              <a:t>Currently, in today’s society sports and the media seem inseparable. Each of them has continued to exert endless and continuous influence on the other. </a:t>
            </a:r>
          </a:p>
          <a:p>
            <a:pPr algn="just">
              <a:lnSpc>
                <a:spcPct val="170000"/>
              </a:lnSpc>
            </a:pPr>
            <a:r>
              <a:rPr lang="en-US" cap="none" dirty="0"/>
              <a:t>The development of modern mass media has observably enhanced this relationship consequently creating a popular culture of sports (Garlic Media Group, 2020). </a:t>
            </a:r>
          </a:p>
          <a:p>
            <a:pPr algn="just">
              <a:lnSpc>
                <a:spcPct val="170000"/>
              </a:lnSpc>
            </a:pPr>
            <a:r>
              <a:rPr lang="en-US" cap="none" dirty="0"/>
              <a:t>Basically, the media is the main disseminating medium of almost all sports contents and has consequently acted as a catalyst for the identification and promotion of sports. </a:t>
            </a:r>
          </a:p>
          <a:p>
            <a:pPr algn="just">
              <a:lnSpc>
                <a:spcPct val="170000"/>
              </a:lnSpc>
            </a:pPr>
            <a:r>
              <a:rPr lang="en-US" cap="none" dirty="0"/>
              <a:t>Tellingly, from a sociological perspective, it can be noted that the media plays a significant role in sports and most sports fans depend on the media results and scores from the sports diffuse instantaneously in a very flexible manner to reach many at any time, anywhere. </a:t>
            </a:r>
          </a:p>
        </p:txBody>
      </p:sp>
    </p:spTree>
    <p:extLst>
      <p:ext uri="{BB962C8B-B14F-4D97-AF65-F5344CB8AC3E}">
        <p14:creationId xmlns:p14="http://schemas.microsoft.com/office/powerpoint/2010/main" val="1452539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B303E-C866-430F-96A4-BAA3EEA58027}"/>
              </a:ext>
            </a:extLst>
          </p:cNvPr>
          <p:cNvSpPr>
            <a:spLocks noGrp="1"/>
          </p:cNvSpPr>
          <p:nvPr>
            <p:ph type="title"/>
          </p:nvPr>
        </p:nvSpPr>
        <p:spPr>
          <a:xfrm>
            <a:off x="913775" y="618518"/>
            <a:ext cx="10364451" cy="822356"/>
          </a:xfrm>
        </p:spPr>
        <p:txBody>
          <a:bodyPr/>
          <a:lstStyle/>
          <a:p>
            <a:pPr algn="l"/>
            <a:r>
              <a:rPr lang="en-US" b="1" cap="none" dirty="0"/>
              <a:t>Cont</a:t>
            </a:r>
            <a:r>
              <a:rPr lang="en-US" b="1" dirty="0"/>
              <a:t>..</a:t>
            </a:r>
          </a:p>
        </p:txBody>
      </p:sp>
      <p:sp>
        <p:nvSpPr>
          <p:cNvPr id="3" name="Content Placeholder 2">
            <a:extLst>
              <a:ext uri="{FF2B5EF4-FFF2-40B4-BE49-F238E27FC236}">
                <a16:creationId xmlns:a16="http://schemas.microsoft.com/office/drawing/2014/main" id="{FC9BD0B0-001D-471A-96E2-DD222F2DB467}"/>
              </a:ext>
            </a:extLst>
          </p:cNvPr>
          <p:cNvSpPr>
            <a:spLocks noGrp="1"/>
          </p:cNvSpPr>
          <p:nvPr>
            <p:ph sz="quarter" idx="13"/>
          </p:nvPr>
        </p:nvSpPr>
        <p:spPr>
          <a:xfrm>
            <a:off x="913774" y="1440874"/>
            <a:ext cx="10363826" cy="4350325"/>
          </a:xfrm>
        </p:spPr>
        <p:txBody>
          <a:bodyPr/>
          <a:lstStyle/>
          <a:p>
            <a:pPr algn="just"/>
            <a:r>
              <a:rPr lang="en-US" cap="none" dirty="0"/>
              <a:t>Technically, the media virtually connects all sports fans across the world. Even though not all professional sports contests are televised, the presence of global media ensures the transfer of the information to the fans. </a:t>
            </a:r>
          </a:p>
          <a:p>
            <a:pPr algn="just"/>
            <a:r>
              <a:rPr lang="en-US" cap="none" dirty="0"/>
              <a:t>Most people view sports as primarily for entertainment, the media have promoted sports as a product and the athletes as entertainers. </a:t>
            </a:r>
          </a:p>
          <a:p>
            <a:pPr algn="just"/>
            <a:r>
              <a:rPr lang="en-US" cap="none" dirty="0"/>
              <a:t>This is because sports have continued to provide much enjoyment and fun for both the participants and the spectators. </a:t>
            </a:r>
          </a:p>
          <a:p>
            <a:pPr algn="just"/>
            <a:r>
              <a:rPr lang="en-US" cap="none" dirty="0"/>
              <a:t>The media defines sports as well as the importance of sports. The media does not only dictate what sports events we interact with but also the contents we watch and more importantly how we remember them. </a:t>
            </a:r>
          </a:p>
        </p:txBody>
      </p:sp>
    </p:spTree>
    <p:extLst>
      <p:ext uri="{BB962C8B-B14F-4D97-AF65-F5344CB8AC3E}">
        <p14:creationId xmlns:p14="http://schemas.microsoft.com/office/powerpoint/2010/main" val="30820185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E687B-7480-43C7-98CD-C735B7388D64}"/>
              </a:ext>
            </a:extLst>
          </p:cNvPr>
          <p:cNvSpPr>
            <a:spLocks noGrp="1"/>
          </p:cNvSpPr>
          <p:nvPr>
            <p:ph type="title"/>
          </p:nvPr>
        </p:nvSpPr>
        <p:spPr>
          <a:xfrm>
            <a:off x="913775" y="618518"/>
            <a:ext cx="10364451" cy="822356"/>
          </a:xfrm>
        </p:spPr>
        <p:txBody>
          <a:bodyPr/>
          <a:lstStyle/>
          <a:p>
            <a:pPr algn="l"/>
            <a:r>
              <a:rPr lang="en-US" b="1" cap="none" dirty="0"/>
              <a:t>Cont..</a:t>
            </a:r>
          </a:p>
        </p:txBody>
      </p:sp>
      <p:sp>
        <p:nvSpPr>
          <p:cNvPr id="3" name="Content Placeholder 2">
            <a:extLst>
              <a:ext uri="{FF2B5EF4-FFF2-40B4-BE49-F238E27FC236}">
                <a16:creationId xmlns:a16="http://schemas.microsoft.com/office/drawing/2014/main" id="{0B1EBE89-4D98-4096-82C5-D1C96AF1013B}"/>
              </a:ext>
            </a:extLst>
          </p:cNvPr>
          <p:cNvSpPr>
            <a:spLocks noGrp="1"/>
          </p:cNvSpPr>
          <p:nvPr>
            <p:ph sz="quarter" idx="13"/>
          </p:nvPr>
        </p:nvSpPr>
        <p:spPr>
          <a:xfrm>
            <a:off x="913774" y="1440874"/>
            <a:ext cx="10363826" cy="4350325"/>
          </a:xfrm>
        </p:spPr>
        <p:txBody>
          <a:bodyPr>
            <a:normAutofit lnSpcReduction="10000"/>
          </a:bodyPr>
          <a:lstStyle/>
          <a:p>
            <a:pPr algn="just"/>
            <a:r>
              <a:rPr lang="en-US" cap="none" dirty="0"/>
              <a:t>The media have continued to reap big from its engagement with the sports industry. Sports marketers pay huge sums of money to have their sports events featured on televisions and various media platforms.</a:t>
            </a:r>
          </a:p>
          <a:p>
            <a:pPr algn="just"/>
            <a:r>
              <a:rPr lang="en-US" cap="none" dirty="0"/>
              <a:t>The reason is simple, with millions of viewers worldwide, sports marketing directors are willing to pay so much to gain exposure. </a:t>
            </a:r>
          </a:p>
          <a:p>
            <a:pPr algn="just"/>
            <a:r>
              <a:rPr lang="en-US" cap="none" dirty="0"/>
              <a:t>The media immortalizes sports and sportspersons; the media creates sports celebrities whose memories live forever even after they retire</a:t>
            </a:r>
          </a:p>
          <a:p>
            <a:pPr algn="just"/>
            <a:r>
              <a:rPr lang="en-US" cap="none" dirty="0"/>
              <a:t>Against this understanding, it is essential to understand that sports and the media are correlated in a complex network of relationship and the pay per view has been the driving factor in this relationship where the media have demonstrated a considerable capacity to influence the development of sports.</a:t>
            </a:r>
          </a:p>
        </p:txBody>
      </p:sp>
    </p:spTree>
    <p:extLst>
      <p:ext uri="{BB962C8B-B14F-4D97-AF65-F5344CB8AC3E}">
        <p14:creationId xmlns:p14="http://schemas.microsoft.com/office/powerpoint/2010/main" val="37983652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8A903-E1BC-4BBC-B860-E0C567248FEC}"/>
              </a:ext>
            </a:extLst>
          </p:cNvPr>
          <p:cNvSpPr>
            <a:spLocks noGrp="1"/>
          </p:cNvSpPr>
          <p:nvPr>
            <p:ph type="title"/>
          </p:nvPr>
        </p:nvSpPr>
        <p:spPr>
          <a:xfrm>
            <a:off x="913775" y="618517"/>
            <a:ext cx="10364451" cy="808501"/>
          </a:xfrm>
        </p:spPr>
        <p:txBody>
          <a:bodyPr/>
          <a:lstStyle/>
          <a:p>
            <a:pPr algn="l"/>
            <a:r>
              <a:rPr lang="en-US" b="1" cap="none" dirty="0"/>
              <a:t>Cont</a:t>
            </a:r>
            <a:r>
              <a:rPr lang="en-US" dirty="0"/>
              <a:t>..</a:t>
            </a:r>
          </a:p>
        </p:txBody>
      </p:sp>
      <p:sp>
        <p:nvSpPr>
          <p:cNvPr id="3" name="Content Placeholder 2">
            <a:extLst>
              <a:ext uri="{FF2B5EF4-FFF2-40B4-BE49-F238E27FC236}">
                <a16:creationId xmlns:a16="http://schemas.microsoft.com/office/drawing/2014/main" id="{F6EA170E-BD0F-4D77-A382-025118F2FD82}"/>
              </a:ext>
            </a:extLst>
          </p:cNvPr>
          <p:cNvSpPr>
            <a:spLocks noGrp="1"/>
          </p:cNvSpPr>
          <p:nvPr>
            <p:ph sz="quarter" idx="13"/>
          </p:nvPr>
        </p:nvSpPr>
        <p:spPr>
          <a:xfrm>
            <a:off x="913774" y="1427018"/>
            <a:ext cx="10363826" cy="4364181"/>
          </a:xfrm>
        </p:spPr>
        <p:txBody>
          <a:bodyPr/>
          <a:lstStyle/>
          <a:p>
            <a:pPr algn="just"/>
            <a:r>
              <a:rPr lang="en-US" cap="none" dirty="0"/>
              <a:t>Similarly, the media are also required to pay the leagues in order to get the broadcast rights. The fans who are the consumers are expected to buy the broadcast content. In addition, companies also pay the media for celebrity endorsements of their products.</a:t>
            </a:r>
          </a:p>
          <a:p>
            <a:pPr algn="just"/>
            <a:endParaRPr lang="en-US" cap="none" dirty="0"/>
          </a:p>
        </p:txBody>
      </p:sp>
      <p:pic>
        <p:nvPicPr>
          <p:cNvPr id="4" name="Picture 3">
            <a:extLst>
              <a:ext uri="{FF2B5EF4-FFF2-40B4-BE49-F238E27FC236}">
                <a16:creationId xmlns:a16="http://schemas.microsoft.com/office/drawing/2014/main" id="{563E3B17-3E41-4DB7-9B67-8871625A31B0}"/>
              </a:ext>
            </a:extLst>
          </p:cNvPr>
          <p:cNvPicPr>
            <a:picLocks noChangeAspect="1"/>
          </p:cNvPicPr>
          <p:nvPr/>
        </p:nvPicPr>
        <p:blipFill>
          <a:blip r:embed="rId2"/>
          <a:stretch>
            <a:fillRect/>
          </a:stretch>
        </p:blipFill>
        <p:spPr>
          <a:xfrm>
            <a:off x="1256553" y="2500745"/>
            <a:ext cx="4839134" cy="3290454"/>
          </a:xfrm>
          <a:prstGeom prst="rect">
            <a:avLst/>
          </a:prstGeom>
        </p:spPr>
      </p:pic>
    </p:spTree>
    <p:extLst>
      <p:ext uri="{BB962C8B-B14F-4D97-AF65-F5344CB8AC3E}">
        <p14:creationId xmlns:p14="http://schemas.microsoft.com/office/powerpoint/2010/main" val="1340438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D5B86-A24A-4684-9419-8552A9C66254}"/>
              </a:ext>
            </a:extLst>
          </p:cNvPr>
          <p:cNvSpPr>
            <a:spLocks noGrp="1"/>
          </p:cNvSpPr>
          <p:nvPr>
            <p:ph type="title"/>
          </p:nvPr>
        </p:nvSpPr>
        <p:spPr>
          <a:xfrm>
            <a:off x="913775" y="1565564"/>
            <a:ext cx="10364451" cy="649130"/>
          </a:xfrm>
        </p:spPr>
        <p:txBody>
          <a:bodyPr>
            <a:normAutofit/>
          </a:bodyPr>
          <a:lstStyle/>
          <a:p>
            <a:r>
              <a:rPr lang="en-US" b="1" cap="none" dirty="0"/>
              <a:t>Images showing sports content broadcasters</a:t>
            </a:r>
          </a:p>
        </p:txBody>
      </p:sp>
      <p:pic>
        <p:nvPicPr>
          <p:cNvPr id="4" name="Content Placeholder 3">
            <a:extLst>
              <a:ext uri="{FF2B5EF4-FFF2-40B4-BE49-F238E27FC236}">
                <a16:creationId xmlns:a16="http://schemas.microsoft.com/office/drawing/2014/main" id="{D67BBCF8-1016-490D-9CFC-A9E3A36D29F8}"/>
              </a:ext>
            </a:extLst>
          </p:cNvPr>
          <p:cNvPicPr>
            <a:picLocks noGrp="1" noChangeAspect="1"/>
          </p:cNvPicPr>
          <p:nvPr>
            <p:ph sz="quarter" idx="13"/>
          </p:nvPr>
        </p:nvPicPr>
        <p:blipFill>
          <a:blip r:embed="rId2"/>
          <a:stretch>
            <a:fillRect/>
          </a:stretch>
        </p:blipFill>
        <p:spPr>
          <a:xfrm>
            <a:off x="913775" y="2214693"/>
            <a:ext cx="4364808" cy="3742761"/>
          </a:xfrm>
          <a:prstGeom prst="rect">
            <a:avLst/>
          </a:prstGeom>
        </p:spPr>
      </p:pic>
      <p:pic>
        <p:nvPicPr>
          <p:cNvPr id="5" name="Picture 4">
            <a:extLst>
              <a:ext uri="{FF2B5EF4-FFF2-40B4-BE49-F238E27FC236}">
                <a16:creationId xmlns:a16="http://schemas.microsoft.com/office/drawing/2014/main" id="{5CE39F76-C0AA-4D88-87AF-BFF1189FEFB9}"/>
              </a:ext>
            </a:extLst>
          </p:cNvPr>
          <p:cNvPicPr>
            <a:picLocks noChangeAspect="1"/>
          </p:cNvPicPr>
          <p:nvPr/>
        </p:nvPicPr>
        <p:blipFill>
          <a:blip r:embed="rId3"/>
          <a:stretch>
            <a:fillRect/>
          </a:stretch>
        </p:blipFill>
        <p:spPr>
          <a:xfrm>
            <a:off x="5278583" y="2277622"/>
            <a:ext cx="3705225" cy="3679832"/>
          </a:xfrm>
          <a:prstGeom prst="rect">
            <a:avLst/>
          </a:prstGeom>
        </p:spPr>
      </p:pic>
    </p:spTree>
    <p:extLst>
      <p:ext uri="{BB962C8B-B14F-4D97-AF65-F5344CB8AC3E}">
        <p14:creationId xmlns:p14="http://schemas.microsoft.com/office/powerpoint/2010/main" val="2259624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3F3E-046F-41A7-9DB2-10CF173F6298}"/>
              </a:ext>
            </a:extLst>
          </p:cNvPr>
          <p:cNvSpPr>
            <a:spLocks noGrp="1"/>
          </p:cNvSpPr>
          <p:nvPr>
            <p:ph type="title"/>
          </p:nvPr>
        </p:nvSpPr>
        <p:spPr>
          <a:xfrm>
            <a:off x="913775" y="618518"/>
            <a:ext cx="10364451" cy="572974"/>
          </a:xfrm>
        </p:spPr>
        <p:txBody>
          <a:bodyPr>
            <a:normAutofit fontScale="90000"/>
          </a:bodyPr>
          <a:lstStyle/>
          <a:p>
            <a:r>
              <a:rPr lang="en-US" b="1" cap="none" dirty="0"/>
              <a:t>Famous sportsperson in the global media market</a:t>
            </a:r>
          </a:p>
        </p:txBody>
      </p:sp>
      <p:sp>
        <p:nvSpPr>
          <p:cNvPr id="3" name="Content Placeholder 2">
            <a:extLst>
              <a:ext uri="{FF2B5EF4-FFF2-40B4-BE49-F238E27FC236}">
                <a16:creationId xmlns:a16="http://schemas.microsoft.com/office/drawing/2014/main" id="{54A1E256-4087-4E19-B1F8-6520487EE9AB}"/>
              </a:ext>
            </a:extLst>
          </p:cNvPr>
          <p:cNvSpPr>
            <a:spLocks noGrp="1"/>
          </p:cNvSpPr>
          <p:nvPr>
            <p:ph sz="quarter" idx="13"/>
          </p:nvPr>
        </p:nvSpPr>
        <p:spPr>
          <a:xfrm>
            <a:off x="913774" y="1191492"/>
            <a:ext cx="10363826" cy="4599707"/>
          </a:xfrm>
        </p:spPr>
        <p:txBody>
          <a:bodyPr>
            <a:normAutofit/>
          </a:bodyPr>
          <a:lstStyle/>
          <a:p>
            <a:pPr algn="just"/>
            <a:r>
              <a:rPr lang="en-US" cap="none" dirty="0"/>
              <a:t>Both sports and the media have developed extensively and rapidly in recent years. These developed have continued to play significant roles in structuring and informing people’s lives. </a:t>
            </a:r>
          </a:p>
          <a:p>
            <a:pPr algn="just"/>
            <a:r>
              <a:rPr lang="en-US" cap="none" dirty="0"/>
              <a:t>The wellbeing of a particular sports star has continued to be linked to income generated from the media. </a:t>
            </a:r>
          </a:p>
          <a:p>
            <a:pPr algn="just"/>
            <a:r>
              <a:rPr lang="en-US" cap="none" dirty="0"/>
              <a:t>Sportspersons fill huge sections of newspapers and television bulletins, an indication of the influence they exert on the media. </a:t>
            </a:r>
          </a:p>
          <a:p>
            <a:pPr algn="just"/>
            <a:r>
              <a:rPr lang="en-US" cap="none" dirty="0"/>
              <a:t>Media representation of sports personalities mirrors reality. Company marketers usually pay much attention to highly-raked athletes to help them in marketing their brands. </a:t>
            </a:r>
          </a:p>
          <a:p>
            <a:pPr algn="just"/>
            <a:r>
              <a:rPr lang="en-US" cap="none" dirty="0"/>
              <a:t>In this article, issue number 112, SportsPro indicates Messi has been named the world’s most marketable athlete as of 2020 (SportsPro, 2020).</a:t>
            </a:r>
          </a:p>
        </p:txBody>
      </p:sp>
    </p:spTree>
    <p:extLst>
      <p:ext uri="{BB962C8B-B14F-4D97-AF65-F5344CB8AC3E}">
        <p14:creationId xmlns:p14="http://schemas.microsoft.com/office/powerpoint/2010/main" val="2787544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159AE-66DE-4C5B-A06B-8575316AACFA}"/>
              </a:ext>
            </a:extLst>
          </p:cNvPr>
          <p:cNvSpPr>
            <a:spLocks noGrp="1"/>
          </p:cNvSpPr>
          <p:nvPr>
            <p:ph type="title"/>
          </p:nvPr>
        </p:nvSpPr>
        <p:spPr>
          <a:xfrm>
            <a:off x="913775" y="618518"/>
            <a:ext cx="10364451" cy="794646"/>
          </a:xfrm>
        </p:spPr>
        <p:txBody>
          <a:bodyPr/>
          <a:lstStyle/>
          <a:p>
            <a:pPr algn="l"/>
            <a:r>
              <a:rPr lang="en-US" b="1" cap="none" dirty="0"/>
              <a:t>Cont</a:t>
            </a:r>
            <a:r>
              <a:rPr lang="en-US" dirty="0"/>
              <a:t>..</a:t>
            </a:r>
          </a:p>
        </p:txBody>
      </p:sp>
      <p:sp>
        <p:nvSpPr>
          <p:cNvPr id="3" name="Content Placeholder 2">
            <a:extLst>
              <a:ext uri="{FF2B5EF4-FFF2-40B4-BE49-F238E27FC236}">
                <a16:creationId xmlns:a16="http://schemas.microsoft.com/office/drawing/2014/main" id="{58DD273F-B34C-4989-AA0D-335D4688BC1A}"/>
              </a:ext>
            </a:extLst>
          </p:cNvPr>
          <p:cNvSpPr>
            <a:spLocks noGrp="1"/>
          </p:cNvSpPr>
          <p:nvPr>
            <p:ph sz="quarter" idx="13"/>
          </p:nvPr>
        </p:nvSpPr>
        <p:spPr>
          <a:xfrm>
            <a:off x="913774" y="1413164"/>
            <a:ext cx="10363826" cy="5015345"/>
          </a:xfrm>
        </p:spPr>
        <p:txBody>
          <a:bodyPr>
            <a:normAutofit/>
          </a:bodyPr>
          <a:lstStyle/>
          <a:p>
            <a:pPr algn="just"/>
            <a:r>
              <a:rPr lang="en-US" cap="none" dirty="0"/>
              <a:t>The marketing value assessment by this media outlet incorporates brands and properties too. </a:t>
            </a:r>
          </a:p>
          <a:p>
            <a:pPr algn="just"/>
            <a:r>
              <a:rPr lang="en-US" cap="none" dirty="0"/>
              <a:t>Also, the measurement framework to determine the value of an athlete draws on vast amounts of social media data to generate an athlete influencer score that encompasses relevance, reach, return and resonance. </a:t>
            </a:r>
          </a:p>
          <a:p>
            <a:pPr algn="just"/>
            <a:r>
              <a:rPr lang="en-US" cap="none" dirty="0"/>
              <a:t>The essence of generating the athlete value assessment is to particularly help sponsors in maximizing impact. </a:t>
            </a:r>
          </a:p>
          <a:p>
            <a:pPr algn="just"/>
            <a:r>
              <a:rPr lang="en-US" cap="none" dirty="0"/>
              <a:t>Marketing sponsors are able to make informed decisions based on true data. According to this publication, Lionel Messi ranks at the top of the world’s most marketable athletes, followed by Cristiano Ronaldo, a Portuguese footballer and LeBron James, American basketballer coming third in the list. </a:t>
            </a:r>
          </a:p>
          <a:p>
            <a:pPr algn="just"/>
            <a:endParaRPr lang="en-US" cap="none" dirty="0"/>
          </a:p>
        </p:txBody>
      </p:sp>
    </p:spTree>
    <p:extLst>
      <p:ext uri="{BB962C8B-B14F-4D97-AF65-F5344CB8AC3E}">
        <p14:creationId xmlns:p14="http://schemas.microsoft.com/office/powerpoint/2010/main" val="29205254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6F31F-558C-4765-B342-269F134538E2}"/>
              </a:ext>
            </a:extLst>
          </p:cNvPr>
          <p:cNvSpPr>
            <a:spLocks noGrp="1"/>
          </p:cNvSpPr>
          <p:nvPr>
            <p:ph type="title"/>
          </p:nvPr>
        </p:nvSpPr>
        <p:spPr>
          <a:xfrm>
            <a:off x="913775" y="618517"/>
            <a:ext cx="10364451" cy="753083"/>
          </a:xfrm>
        </p:spPr>
        <p:txBody>
          <a:bodyPr/>
          <a:lstStyle/>
          <a:p>
            <a:r>
              <a:rPr lang="en-US" b="1" cap="none" dirty="0"/>
              <a:t>Dominance in the global media market</a:t>
            </a:r>
          </a:p>
        </p:txBody>
      </p:sp>
      <p:sp>
        <p:nvSpPr>
          <p:cNvPr id="3" name="Content Placeholder 2">
            <a:extLst>
              <a:ext uri="{FF2B5EF4-FFF2-40B4-BE49-F238E27FC236}">
                <a16:creationId xmlns:a16="http://schemas.microsoft.com/office/drawing/2014/main" id="{AFCCA6C7-E6B1-42EA-88D2-0A17222C3571}"/>
              </a:ext>
            </a:extLst>
          </p:cNvPr>
          <p:cNvSpPr>
            <a:spLocks noGrp="1"/>
          </p:cNvSpPr>
          <p:nvPr>
            <p:ph sz="quarter" idx="13"/>
          </p:nvPr>
        </p:nvSpPr>
        <p:spPr>
          <a:xfrm>
            <a:off x="913774" y="1371600"/>
            <a:ext cx="10363826" cy="4419599"/>
          </a:xfrm>
        </p:spPr>
        <p:txBody>
          <a:bodyPr>
            <a:normAutofit lnSpcReduction="10000"/>
          </a:bodyPr>
          <a:lstStyle/>
          <a:p>
            <a:pPr algn="just"/>
            <a:r>
              <a:rPr lang="en-US" cap="none" dirty="0"/>
              <a:t>The global media market is currently dominated by a few super-powerful companies mostly us-based multinational corporations. </a:t>
            </a:r>
          </a:p>
          <a:p>
            <a:pPr algn="just"/>
            <a:r>
              <a:rPr lang="en-US" cap="none" dirty="0"/>
              <a:t>The global media market is now dominated by the first tier of 9 big media corporations which include; time warner, Disney, Bertelsmann, Viacom, and Rupert Murdoch's corporation (McChesney, 2021).</a:t>
            </a:r>
          </a:p>
          <a:p>
            <a:pPr algn="just"/>
            <a:r>
              <a:rPr lang="en-US" cap="none" dirty="0"/>
              <a:t>Media firms like Disney and time warner have tripled their coverage globally and it's unlikely to compete against them. </a:t>
            </a:r>
          </a:p>
          <a:p>
            <a:pPr algn="just"/>
            <a:r>
              <a:rPr lang="en-US" cap="none" dirty="0"/>
              <a:t>The global media market is rounded out by the second tier of four or five dozen firms that are national or regional powerhouses, or that control niche markets, like business or trade publishing. About half of these second-tier firms come from north America; most of the rest are from western Europe and Japan.</a:t>
            </a:r>
          </a:p>
        </p:txBody>
      </p:sp>
    </p:spTree>
    <p:extLst>
      <p:ext uri="{BB962C8B-B14F-4D97-AF65-F5344CB8AC3E}">
        <p14:creationId xmlns:p14="http://schemas.microsoft.com/office/powerpoint/2010/main" val="15293883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363BE-2A55-4612-98BB-0B9AF27123BF}"/>
              </a:ext>
            </a:extLst>
          </p:cNvPr>
          <p:cNvSpPr>
            <a:spLocks noGrp="1"/>
          </p:cNvSpPr>
          <p:nvPr>
            <p:ph type="title"/>
          </p:nvPr>
        </p:nvSpPr>
        <p:spPr>
          <a:xfrm>
            <a:off x="913775" y="618517"/>
            <a:ext cx="10364451" cy="711519"/>
          </a:xfrm>
        </p:spPr>
        <p:txBody>
          <a:bodyPr/>
          <a:lstStyle/>
          <a:p>
            <a:r>
              <a:rPr lang="en-US" b="1" cap="none" dirty="0"/>
              <a:t>Generation of revenues </a:t>
            </a:r>
          </a:p>
        </p:txBody>
      </p:sp>
      <p:sp>
        <p:nvSpPr>
          <p:cNvPr id="3" name="Content Placeholder 2">
            <a:extLst>
              <a:ext uri="{FF2B5EF4-FFF2-40B4-BE49-F238E27FC236}">
                <a16:creationId xmlns:a16="http://schemas.microsoft.com/office/drawing/2014/main" id="{15F3EA8C-1E1B-4DA6-9CB7-2C25BCC86EC1}"/>
              </a:ext>
            </a:extLst>
          </p:cNvPr>
          <p:cNvSpPr>
            <a:spLocks noGrp="1"/>
          </p:cNvSpPr>
          <p:nvPr>
            <p:ph sz="quarter" idx="13"/>
          </p:nvPr>
        </p:nvSpPr>
        <p:spPr>
          <a:xfrm>
            <a:off x="913774" y="1330036"/>
            <a:ext cx="10363826" cy="4752109"/>
          </a:xfrm>
        </p:spPr>
        <p:txBody>
          <a:bodyPr>
            <a:normAutofit/>
          </a:bodyPr>
          <a:lstStyle/>
          <a:p>
            <a:pPr algn="just"/>
            <a:r>
              <a:rPr lang="en-US" cap="none" dirty="0"/>
              <a:t>Today, the sports industry is worth an approximated value of 620 billion dollars. </a:t>
            </a:r>
          </a:p>
          <a:p>
            <a:pPr algn="just"/>
            <a:r>
              <a:rPr lang="en-US" cap="none" dirty="0"/>
              <a:t>The growth of this industry is expected to grow faster than the global GDP and its long-term prospects seem stronger (Humphreys &amp; </a:t>
            </a:r>
            <a:r>
              <a:rPr lang="en-US" cap="none" dirty="0" err="1"/>
              <a:t>Ruseski</a:t>
            </a:r>
            <a:r>
              <a:rPr lang="en-US" cap="none" dirty="0"/>
              <a:t>, 2009).</a:t>
            </a:r>
          </a:p>
          <a:p>
            <a:pPr algn="just"/>
            <a:r>
              <a:rPr lang="en-US" cap="none" dirty="0"/>
              <a:t>The sports industry today covers various aspects of sport; besides the field of play, the industry covers food and stands at the stadiums to broadcasts and sponsorships. </a:t>
            </a:r>
          </a:p>
          <a:p>
            <a:pPr algn="just"/>
            <a:r>
              <a:rPr lang="en-US" cap="none" dirty="0"/>
              <a:t>Live sports events, in particular, offer a compelling proposition to different industry participants—from free-to-air broadcasters seeking viewers and advertising revenues and pay-tv broadcasters looking for loyal subscribers, to sponsors moving away from traditional media, event organizers, athletes and spectators. </a:t>
            </a:r>
          </a:p>
        </p:txBody>
      </p:sp>
    </p:spTree>
    <p:extLst>
      <p:ext uri="{BB962C8B-B14F-4D97-AF65-F5344CB8AC3E}">
        <p14:creationId xmlns:p14="http://schemas.microsoft.com/office/powerpoint/2010/main" val="7738226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65108-7FD4-498A-A775-497FEBB5EA81}"/>
              </a:ext>
            </a:extLst>
          </p:cNvPr>
          <p:cNvSpPr>
            <a:spLocks noGrp="1"/>
          </p:cNvSpPr>
          <p:nvPr>
            <p:ph type="title"/>
          </p:nvPr>
        </p:nvSpPr>
        <p:spPr>
          <a:xfrm>
            <a:off x="913775" y="618517"/>
            <a:ext cx="10364451" cy="753083"/>
          </a:xfrm>
        </p:spPr>
        <p:txBody>
          <a:bodyPr/>
          <a:lstStyle/>
          <a:p>
            <a:pPr algn="l"/>
            <a:r>
              <a:rPr lang="en-US" b="1" cap="none" dirty="0"/>
              <a:t>Cont</a:t>
            </a:r>
            <a:r>
              <a:rPr lang="en-US" dirty="0"/>
              <a:t>..</a:t>
            </a:r>
          </a:p>
        </p:txBody>
      </p:sp>
      <p:sp>
        <p:nvSpPr>
          <p:cNvPr id="3" name="Content Placeholder 2">
            <a:extLst>
              <a:ext uri="{FF2B5EF4-FFF2-40B4-BE49-F238E27FC236}">
                <a16:creationId xmlns:a16="http://schemas.microsoft.com/office/drawing/2014/main" id="{FE39F1F0-DB9D-40A2-A0D0-FAFD7700E6F2}"/>
              </a:ext>
            </a:extLst>
          </p:cNvPr>
          <p:cNvSpPr>
            <a:spLocks noGrp="1"/>
          </p:cNvSpPr>
          <p:nvPr>
            <p:ph sz="quarter" idx="13"/>
          </p:nvPr>
        </p:nvSpPr>
        <p:spPr>
          <a:xfrm>
            <a:off x="913149" y="1408121"/>
            <a:ext cx="10363826" cy="3424107"/>
          </a:xfrm>
        </p:spPr>
        <p:txBody>
          <a:bodyPr/>
          <a:lstStyle/>
          <a:p>
            <a:pPr algn="just">
              <a:lnSpc>
                <a:spcPct val="200000"/>
              </a:lnSpc>
            </a:pPr>
            <a:r>
              <a:rPr lang="en-US" cap="none" dirty="0"/>
              <a:t>Premium content broadcasters have also continued to play a major role in revenue generation in the sports industry. </a:t>
            </a:r>
          </a:p>
          <a:p>
            <a:pPr algn="just">
              <a:lnSpc>
                <a:spcPct val="200000"/>
              </a:lnSpc>
            </a:pPr>
            <a:r>
              <a:rPr lang="en-US" cap="none" dirty="0"/>
              <a:t>The industry’s major sources of income include ticketing, media and marketing revenues for the major sporting events. Soccer remains the major income generator in this industry with global revenues up to 28 billion dollars annually. </a:t>
            </a:r>
          </a:p>
          <a:p>
            <a:pPr algn="just">
              <a:lnSpc>
                <a:spcPct val="200000"/>
              </a:lnSpc>
            </a:pPr>
            <a:endParaRPr lang="en-US" cap="none" dirty="0"/>
          </a:p>
        </p:txBody>
      </p:sp>
    </p:spTree>
    <p:extLst>
      <p:ext uri="{BB962C8B-B14F-4D97-AF65-F5344CB8AC3E}">
        <p14:creationId xmlns:p14="http://schemas.microsoft.com/office/powerpoint/2010/main" val="21539679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FD1E3-5839-491C-81AA-78F05D282996}"/>
              </a:ext>
            </a:extLst>
          </p:cNvPr>
          <p:cNvSpPr>
            <a:spLocks noGrp="1"/>
          </p:cNvSpPr>
          <p:nvPr>
            <p:ph type="title"/>
          </p:nvPr>
        </p:nvSpPr>
        <p:spPr>
          <a:xfrm>
            <a:off x="913775" y="618517"/>
            <a:ext cx="10364451" cy="697665"/>
          </a:xfrm>
        </p:spPr>
        <p:txBody>
          <a:bodyPr/>
          <a:lstStyle/>
          <a:p>
            <a:r>
              <a:rPr lang="en-US" b="1" cap="none" dirty="0"/>
              <a:t>Impacts of new media technologies </a:t>
            </a:r>
          </a:p>
        </p:txBody>
      </p:sp>
      <p:sp>
        <p:nvSpPr>
          <p:cNvPr id="3" name="Content Placeholder 2">
            <a:extLst>
              <a:ext uri="{FF2B5EF4-FFF2-40B4-BE49-F238E27FC236}">
                <a16:creationId xmlns:a16="http://schemas.microsoft.com/office/drawing/2014/main" id="{AD786590-7F3E-4280-A017-7AC77DF2F84C}"/>
              </a:ext>
            </a:extLst>
          </p:cNvPr>
          <p:cNvSpPr>
            <a:spLocks noGrp="1"/>
          </p:cNvSpPr>
          <p:nvPr>
            <p:ph sz="quarter" idx="13"/>
          </p:nvPr>
        </p:nvSpPr>
        <p:spPr>
          <a:xfrm>
            <a:off x="913774" y="1316182"/>
            <a:ext cx="10363826" cy="4475017"/>
          </a:xfrm>
        </p:spPr>
        <p:txBody>
          <a:bodyPr/>
          <a:lstStyle/>
          <a:p>
            <a:pPr algn="just"/>
            <a:r>
              <a:rPr lang="en-US" cap="none" dirty="0"/>
              <a:t>The integration of new media technologies into the sports industry would open new doors not only for the sports teams but also for the individual players and even their sponsors (Filo </a:t>
            </a:r>
            <a:r>
              <a:rPr lang="en-US" i="1" cap="none" dirty="0"/>
              <a:t>et al. </a:t>
            </a:r>
            <a:r>
              <a:rPr lang="en-US" cap="none" dirty="0"/>
              <a:t>2015)</a:t>
            </a:r>
          </a:p>
          <a:p>
            <a:pPr algn="just"/>
            <a:r>
              <a:rPr lang="en-US" cap="none" dirty="0"/>
              <a:t>The introduction of new media technologies would result in social obsession within the global community</a:t>
            </a:r>
          </a:p>
          <a:p>
            <a:pPr algn="just"/>
            <a:r>
              <a:rPr lang="en-US" cap="none" dirty="0"/>
              <a:t>Major media outlets especially the pay-per-view are expected to experience declines in revenues in part due to fans receiving their sports data from social media. </a:t>
            </a:r>
          </a:p>
        </p:txBody>
      </p:sp>
    </p:spTree>
    <p:extLst>
      <p:ext uri="{BB962C8B-B14F-4D97-AF65-F5344CB8AC3E}">
        <p14:creationId xmlns:p14="http://schemas.microsoft.com/office/powerpoint/2010/main" val="31289700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FDC62-6A63-47C5-A722-42F198BD90AC}"/>
              </a:ext>
            </a:extLst>
          </p:cNvPr>
          <p:cNvSpPr>
            <a:spLocks noGrp="1"/>
          </p:cNvSpPr>
          <p:nvPr>
            <p:ph type="title"/>
          </p:nvPr>
        </p:nvSpPr>
        <p:spPr>
          <a:xfrm>
            <a:off x="913775" y="618517"/>
            <a:ext cx="10364451" cy="947047"/>
          </a:xfrm>
        </p:spPr>
        <p:txBody>
          <a:bodyPr/>
          <a:lstStyle/>
          <a:p>
            <a:r>
              <a:rPr lang="en-US" b="1" cap="none" dirty="0"/>
              <a:t>Sports programs </a:t>
            </a:r>
          </a:p>
        </p:txBody>
      </p:sp>
      <p:sp>
        <p:nvSpPr>
          <p:cNvPr id="3" name="Content Placeholder 2">
            <a:extLst>
              <a:ext uri="{FF2B5EF4-FFF2-40B4-BE49-F238E27FC236}">
                <a16:creationId xmlns:a16="http://schemas.microsoft.com/office/drawing/2014/main" id="{A2BA1301-9EFF-4837-97ED-825B5EFD4BC1}"/>
              </a:ext>
            </a:extLst>
          </p:cNvPr>
          <p:cNvSpPr>
            <a:spLocks noGrp="1"/>
          </p:cNvSpPr>
          <p:nvPr>
            <p:ph sz="quarter" idx="13"/>
          </p:nvPr>
        </p:nvSpPr>
        <p:spPr>
          <a:xfrm>
            <a:off x="913774" y="1302328"/>
            <a:ext cx="10363826" cy="4488872"/>
          </a:xfrm>
        </p:spPr>
        <p:txBody>
          <a:bodyPr/>
          <a:lstStyle/>
          <a:p>
            <a:pPr algn="just"/>
            <a:r>
              <a:rPr lang="en-US" cap="none" dirty="0"/>
              <a:t>Copyrights and related rights especially those relating to the broadcast of the sports content define the relationship between the sports clubs, leagues and the media. </a:t>
            </a:r>
          </a:p>
          <a:p>
            <a:pPr algn="just"/>
            <a:r>
              <a:rPr lang="en-US" cap="none" dirty="0"/>
              <a:t>Individual clubs and leagues hold exclusive legal copyrights of the sports content. For this reason, media outlets are required to pay huge sums of money for the exclusive right to broadcast live these sporting events (Hull, 2010).</a:t>
            </a:r>
          </a:p>
          <a:p>
            <a:pPr algn="just"/>
            <a:r>
              <a:rPr lang="en-US" cap="none" dirty="0"/>
              <a:t>Admittedly, the sale of broadcasting and media rights to media outlets in the sports industry represents one of the major sources of revenue to facilitate major activities in the industry (Ruane &amp; Yeh, 2013).</a:t>
            </a:r>
          </a:p>
          <a:p>
            <a:pPr algn="just"/>
            <a:r>
              <a:rPr lang="en-US" cap="none" dirty="0"/>
              <a:t>Sports sponsorship is a very important marketing technique in the sporting industry. </a:t>
            </a:r>
          </a:p>
          <a:p>
            <a:pPr algn="just"/>
            <a:endParaRPr lang="en-US" cap="none" dirty="0"/>
          </a:p>
        </p:txBody>
      </p:sp>
    </p:spTree>
    <p:extLst>
      <p:ext uri="{BB962C8B-B14F-4D97-AF65-F5344CB8AC3E}">
        <p14:creationId xmlns:p14="http://schemas.microsoft.com/office/powerpoint/2010/main" val="460862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8E0FA-0628-4BD2-9426-88786BF73804}"/>
              </a:ext>
            </a:extLst>
          </p:cNvPr>
          <p:cNvSpPr>
            <a:spLocks noGrp="1"/>
          </p:cNvSpPr>
          <p:nvPr>
            <p:ph type="title"/>
          </p:nvPr>
        </p:nvSpPr>
        <p:spPr/>
        <p:txBody>
          <a:bodyPr/>
          <a:lstStyle/>
          <a:p>
            <a:r>
              <a:rPr lang="en-US" b="1" cap="none" dirty="0"/>
              <a:t>An image showing the official logo of emirates, the official club sponsor for arsenal</a:t>
            </a:r>
          </a:p>
        </p:txBody>
      </p:sp>
      <p:pic>
        <p:nvPicPr>
          <p:cNvPr id="4" name="Content Placeholder 3">
            <a:extLst>
              <a:ext uri="{FF2B5EF4-FFF2-40B4-BE49-F238E27FC236}">
                <a16:creationId xmlns:a16="http://schemas.microsoft.com/office/drawing/2014/main" id="{23D601CD-3228-48D4-BDFB-EDD5C042D5C4}"/>
              </a:ext>
            </a:extLst>
          </p:cNvPr>
          <p:cNvPicPr>
            <a:picLocks noGrp="1" noChangeAspect="1"/>
          </p:cNvPicPr>
          <p:nvPr>
            <p:ph sz="quarter" idx="13"/>
          </p:nvPr>
        </p:nvPicPr>
        <p:blipFill>
          <a:blip r:embed="rId2"/>
          <a:stretch>
            <a:fillRect/>
          </a:stretch>
        </p:blipFill>
        <p:spPr>
          <a:xfrm>
            <a:off x="913774" y="2214694"/>
            <a:ext cx="3796771" cy="3410251"/>
          </a:xfrm>
          <a:prstGeom prst="rect">
            <a:avLst/>
          </a:prstGeom>
        </p:spPr>
      </p:pic>
    </p:spTree>
    <p:extLst>
      <p:ext uri="{BB962C8B-B14F-4D97-AF65-F5344CB8AC3E}">
        <p14:creationId xmlns:p14="http://schemas.microsoft.com/office/powerpoint/2010/main" val="37690582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BB720-16D7-4B93-A4C4-5228AD16527D}"/>
              </a:ext>
            </a:extLst>
          </p:cNvPr>
          <p:cNvSpPr>
            <a:spLocks noGrp="1"/>
          </p:cNvSpPr>
          <p:nvPr>
            <p:ph type="title"/>
          </p:nvPr>
        </p:nvSpPr>
        <p:spPr>
          <a:xfrm>
            <a:off x="913775" y="618518"/>
            <a:ext cx="10364451" cy="766938"/>
          </a:xfrm>
        </p:spPr>
        <p:txBody>
          <a:bodyPr/>
          <a:lstStyle/>
          <a:p>
            <a:pPr algn="l"/>
            <a:r>
              <a:rPr lang="en-US" b="1" cap="none" dirty="0"/>
              <a:t>Cont</a:t>
            </a:r>
            <a:r>
              <a:rPr lang="en-US" dirty="0"/>
              <a:t>..</a:t>
            </a:r>
          </a:p>
        </p:txBody>
      </p:sp>
      <p:sp>
        <p:nvSpPr>
          <p:cNvPr id="3" name="Content Placeholder 2">
            <a:extLst>
              <a:ext uri="{FF2B5EF4-FFF2-40B4-BE49-F238E27FC236}">
                <a16:creationId xmlns:a16="http://schemas.microsoft.com/office/drawing/2014/main" id="{02A44B79-AA8E-4CA3-BD10-028A0431AF1A}"/>
              </a:ext>
            </a:extLst>
          </p:cNvPr>
          <p:cNvSpPr>
            <a:spLocks noGrp="1"/>
          </p:cNvSpPr>
          <p:nvPr>
            <p:ph sz="quarter" idx="13"/>
          </p:nvPr>
        </p:nvSpPr>
        <p:spPr>
          <a:xfrm>
            <a:off x="913774" y="1385456"/>
            <a:ext cx="10363826" cy="4405743"/>
          </a:xfrm>
        </p:spPr>
        <p:txBody>
          <a:bodyPr/>
          <a:lstStyle/>
          <a:p>
            <a:pPr algn="just"/>
            <a:r>
              <a:rPr lang="en-US" cap="none" dirty="0"/>
              <a:t>Companies acting as sponsors may fund sports clubs with the main goal of enhancing their brand image, generating awareness and customer loyalty. </a:t>
            </a:r>
          </a:p>
          <a:p>
            <a:pPr algn="just"/>
            <a:r>
              <a:rPr lang="en-US" cap="none" dirty="0"/>
              <a:t>Sponsoring companies improve their public reputation because the company is seen as concerned with supporting local sports (Seguin et al. 2005). </a:t>
            </a:r>
          </a:p>
          <a:p>
            <a:pPr algn="just"/>
            <a:r>
              <a:rPr lang="en-US" cap="none" dirty="0"/>
              <a:t>In exchange, companies get business exposure and a chance to connect with new customers. For instance, Ronaldo is sponsored by Nike shoe company. The player promotes the company’s products in exchange for the sponsorship deal.</a:t>
            </a:r>
          </a:p>
        </p:txBody>
      </p:sp>
    </p:spTree>
    <p:extLst>
      <p:ext uri="{BB962C8B-B14F-4D97-AF65-F5344CB8AC3E}">
        <p14:creationId xmlns:p14="http://schemas.microsoft.com/office/powerpoint/2010/main" val="16818983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B9F47-9F0E-436E-AFED-62A4D5D11C8B}"/>
              </a:ext>
            </a:extLst>
          </p:cNvPr>
          <p:cNvSpPr>
            <a:spLocks noGrp="1"/>
          </p:cNvSpPr>
          <p:nvPr>
            <p:ph type="title"/>
          </p:nvPr>
        </p:nvSpPr>
        <p:spPr>
          <a:xfrm>
            <a:off x="913775" y="618518"/>
            <a:ext cx="10364451" cy="780792"/>
          </a:xfrm>
        </p:spPr>
        <p:txBody>
          <a:bodyPr/>
          <a:lstStyle/>
          <a:p>
            <a:r>
              <a:rPr lang="en-US" b="1" cap="none" dirty="0"/>
              <a:t>Influence of the media on American sports </a:t>
            </a:r>
          </a:p>
        </p:txBody>
      </p:sp>
      <p:sp>
        <p:nvSpPr>
          <p:cNvPr id="3" name="Content Placeholder 2">
            <a:extLst>
              <a:ext uri="{FF2B5EF4-FFF2-40B4-BE49-F238E27FC236}">
                <a16:creationId xmlns:a16="http://schemas.microsoft.com/office/drawing/2014/main" id="{5EB848E4-5335-4E66-A2DD-E72EF16C7E10}"/>
              </a:ext>
            </a:extLst>
          </p:cNvPr>
          <p:cNvSpPr>
            <a:spLocks noGrp="1"/>
          </p:cNvSpPr>
          <p:nvPr>
            <p:ph sz="quarter" idx="13"/>
          </p:nvPr>
        </p:nvSpPr>
        <p:spPr>
          <a:xfrm>
            <a:off x="913774" y="1274618"/>
            <a:ext cx="10363826" cy="4516581"/>
          </a:xfrm>
        </p:spPr>
        <p:txBody>
          <a:bodyPr/>
          <a:lstStyle/>
          <a:p>
            <a:pPr algn="just"/>
            <a:r>
              <a:rPr lang="en-US" cap="none" dirty="0"/>
              <a:t>The American media has influenced the country’s sporting events in may ways. It is however important to understand that the media has impacted the sports industry in both positive and negative ways. </a:t>
            </a:r>
          </a:p>
          <a:p>
            <a:pPr algn="just"/>
            <a:r>
              <a:rPr lang="en-US" cap="none" dirty="0"/>
              <a:t>Teams and leagues have established social media handles where they have gained a huge following from their fans. </a:t>
            </a:r>
          </a:p>
          <a:p>
            <a:pPr algn="just"/>
            <a:r>
              <a:rPr lang="en-US" cap="none" dirty="0"/>
              <a:t>Similarly, the media has influenced the country’s sports through inspiration. Lastly, broadcasting of the sporting events presents the viewers with the opportunity of learning the rules of the sport that they are enjoying (Filo et al. 2015). </a:t>
            </a:r>
          </a:p>
          <a:p>
            <a:pPr algn="just"/>
            <a:r>
              <a:rPr lang="en-US" cap="none" dirty="0"/>
              <a:t>The media has also helped in increasing participation. Airing of the football matches on televisions ensures an increased number of spectators. </a:t>
            </a:r>
          </a:p>
        </p:txBody>
      </p:sp>
    </p:spTree>
    <p:extLst>
      <p:ext uri="{BB962C8B-B14F-4D97-AF65-F5344CB8AC3E}">
        <p14:creationId xmlns:p14="http://schemas.microsoft.com/office/powerpoint/2010/main" val="41960791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D2A63-DA8B-4B72-8659-6C1C90891313}"/>
              </a:ext>
            </a:extLst>
          </p:cNvPr>
          <p:cNvSpPr>
            <a:spLocks noGrp="1"/>
          </p:cNvSpPr>
          <p:nvPr>
            <p:ph type="title"/>
          </p:nvPr>
        </p:nvSpPr>
        <p:spPr>
          <a:xfrm>
            <a:off x="913775" y="618518"/>
            <a:ext cx="10364451" cy="725373"/>
          </a:xfrm>
        </p:spPr>
        <p:txBody>
          <a:bodyPr/>
          <a:lstStyle/>
          <a:p>
            <a:r>
              <a:rPr lang="en-US" b="1" cap="none" dirty="0"/>
              <a:t>The media and World Cup</a:t>
            </a:r>
          </a:p>
        </p:txBody>
      </p:sp>
      <p:sp>
        <p:nvSpPr>
          <p:cNvPr id="3" name="Content Placeholder 2">
            <a:extLst>
              <a:ext uri="{FF2B5EF4-FFF2-40B4-BE49-F238E27FC236}">
                <a16:creationId xmlns:a16="http://schemas.microsoft.com/office/drawing/2014/main" id="{611C756B-2CD8-4500-BDAC-9E2D69BA8588}"/>
              </a:ext>
            </a:extLst>
          </p:cNvPr>
          <p:cNvSpPr>
            <a:spLocks noGrp="1"/>
          </p:cNvSpPr>
          <p:nvPr>
            <p:ph sz="quarter" idx="13"/>
          </p:nvPr>
        </p:nvSpPr>
        <p:spPr>
          <a:xfrm>
            <a:off x="899919" y="1122218"/>
            <a:ext cx="10363826" cy="5117264"/>
          </a:xfrm>
        </p:spPr>
        <p:txBody>
          <a:bodyPr/>
          <a:lstStyle/>
          <a:p>
            <a:pPr algn="just"/>
            <a:r>
              <a:rPr lang="en-US" cap="none" dirty="0"/>
              <a:t>Undoubtedly, men’s soccer world cup remains the most epic sporting event covered by the media. </a:t>
            </a:r>
          </a:p>
          <a:p>
            <a:pPr algn="just"/>
            <a:r>
              <a:rPr lang="en-US" cap="none" dirty="0"/>
              <a:t>According to FIFA, the media has been covering these events occurring after every four years since 1954. </a:t>
            </a:r>
          </a:p>
          <a:p>
            <a:pPr algn="just"/>
            <a:r>
              <a:rPr lang="en-US" cap="none" dirty="0"/>
              <a:t>Evidence drawn from past research indicates that the financial stakes involved in these broadcasts have been quite high with each passing year (Tudor, 2006). </a:t>
            </a:r>
          </a:p>
          <a:p>
            <a:pPr algn="just"/>
            <a:r>
              <a:rPr lang="en-US" cap="none" dirty="0"/>
              <a:t>For instance, in the case of tv rights, since the first broadcast of the event, the fees paid by the tv stations to access the broadcast rights have continued to plummet with each passing year. </a:t>
            </a:r>
          </a:p>
          <a:p>
            <a:pPr algn="just"/>
            <a:r>
              <a:rPr lang="en-US" cap="none" dirty="0"/>
              <a:t>Also, major companies such as Eurovision and Mondiovision have since been developed to offer broadcasts in most important international sports. </a:t>
            </a:r>
          </a:p>
          <a:p>
            <a:pPr algn="just"/>
            <a:endParaRPr lang="en-US" cap="none" dirty="0"/>
          </a:p>
        </p:txBody>
      </p:sp>
    </p:spTree>
    <p:extLst>
      <p:ext uri="{BB962C8B-B14F-4D97-AF65-F5344CB8AC3E}">
        <p14:creationId xmlns:p14="http://schemas.microsoft.com/office/powerpoint/2010/main" val="7845806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DFEE6-9AA8-455D-AF41-3F3BD7869522}"/>
              </a:ext>
            </a:extLst>
          </p:cNvPr>
          <p:cNvSpPr>
            <a:spLocks noGrp="1"/>
          </p:cNvSpPr>
          <p:nvPr>
            <p:ph type="title"/>
          </p:nvPr>
        </p:nvSpPr>
        <p:spPr>
          <a:xfrm>
            <a:off x="913775" y="618517"/>
            <a:ext cx="10364451" cy="947047"/>
          </a:xfrm>
        </p:spPr>
        <p:txBody>
          <a:bodyPr/>
          <a:lstStyle/>
          <a:p>
            <a:pPr algn="l"/>
            <a:r>
              <a:rPr lang="en-US" b="1" cap="none" dirty="0"/>
              <a:t>Cont</a:t>
            </a:r>
            <a:r>
              <a:rPr lang="en-US" dirty="0"/>
              <a:t>..</a:t>
            </a:r>
          </a:p>
        </p:txBody>
      </p:sp>
      <p:sp>
        <p:nvSpPr>
          <p:cNvPr id="3" name="Content Placeholder 2">
            <a:extLst>
              <a:ext uri="{FF2B5EF4-FFF2-40B4-BE49-F238E27FC236}">
                <a16:creationId xmlns:a16="http://schemas.microsoft.com/office/drawing/2014/main" id="{925E16AC-51AC-43C0-8075-B26B155C2178}"/>
              </a:ext>
            </a:extLst>
          </p:cNvPr>
          <p:cNvSpPr>
            <a:spLocks noGrp="1"/>
          </p:cNvSpPr>
          <p:nvPr>
            <p:ph sz="quarter" idx="13"/>
          </p:nvPr>
        </p:nvSpPr>
        <p:spPr/>
        <p:txBody>
          <a:bodyPr/>
          <a:lstStyle/>
          <a:p>
            <a:pPr algn="just"/>
            <a:r>
              <a:rPr lang="en-US" cap="none" dirty="0"/>
              <a:t>Besides the Olympic games, the football world cup (for senior men's national teams) belongs to the “greatest multicultural sporting extravaganza of modern time”, for this reason, its coverage is essential in the construction of national identity. </a:t>
            </a:r>
          </a:p>
        </p:txBody>
      </p:sp>
    </p:spTree>
    <p:extLst>
      <p:ext uri="{BB962C8B-B14F-4D97-AF65-F5344CB8AC3E}">
        <p14:creationId xmlns:p14="http://schemas.microsoft.com/office/powerpoint/2010/main" val="21603490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3A411-27D8-405B-B03B-06D93092362B}"/>
              </a:ext>
            </a:extLst>
          </p:cNvPr>
          <p:cNvSpPr>
            <a:spLocks noGrp="1"/>
          </p:cNvSpPr>
          <p:nvPr>
            <p:ph type="title"/>
          </p:nvPr>
        </p:nvSpPr>
        <p:spPr>
          <a:xfrm>
            <a:off x="913775" y="618518"/>
            <a:ext cx="10364451" cy="572974"/>
          </a:xfrm>
        </p:spPr>
        <p:txBody>
          <a:bodyPr>
            <a:normAutofit fontScale="90000"/>
          </a:bodyPr>
          <a:lstStyle/>
          <a:p>
            <a:r>
              <a:rPr lang="en-US" b="1" cap="none" dirty="0"/>
              <a:t>Conclusion </a:t>
            </a:r>
          </a:p>
        </p:txBody>
      </p:sp>
      <p:sp>
        <p:nvSpPr>
          <p:cNvPr id="3" name="Content Placeholder 2">
            <a:extLst>
              <a:ext uri="{FF2B5EF4-FFF2-40B4-BE49-F238E27FC236}">
                <a16:creationId xmlns:a16="http://schemas.microsoft.com/office/drawing/2014/main" id="{BDC36343-F1B3-4FAC-A5CB-BAB00D85E60A}"/>
              </a:ext>
            </a:extLst>
          </p:cNvPr>
          <p:cNvSpPr>
            <a:spLocks noGrp="1"/>
          </p:cNvSpPr>
          <p:nvPr>
            <p:ph sz="quarter" idx="13"/>
          </p:nvPr>
        </p:nvSpPr>
        <p:spPr>
          <a:xfrm>
            <a:off x="913774" y="1191492"/>
            <a:ext cx="10363826" cy="4599707"/>
          </a:xfrm>
        </p:spPr>
        <p:txBody>
          <a:bodyPr>
            <a:normAutofit lnSpcReduction="10000"/>
          </a:bodyPr>
          <a:lstStyle/>
          <a:p>
            <a:pPr algn="just"/>
            <a:r>
              <a:rPr lang="en-US" cap="none" dirty="0"/>
              <a:t>Sport is not just about the participation. Sports also include the aspect of commercialization which encompasses management and marketing to make money. </a:t>
            </a:r>
          </a:p>
          <a:p>
            <a:pPr algn="just"/>
            <a:r>
              <a:rPr lang="en-US" cap="none" dirty="0"/>
              <a:t>The media has for along time played significant roles in disseminating the sporting events to the people as a form of entertainment. </a:t>
            </a:r>
          </a:p>
          <a:p>
            <a:pPr algn="just"/>
            <a:r>
              <a:rPr lang="en-US" cap="none" dirty="0"/>
              <a:t>Considering sports at any level, the media is a powerful voice in sports. From the local sports newsletters to worldwide TV coverage, sports contents have been commercialized with the pay-per-view imposed on all sports fans. </a:t>
            </a:r>
          </a:p>
          <a:p>
            <a:pPr algn="just"/>
            <a:r>
              <a:rPr lang="en-US" cap="none" dirty="0"/>
              <a:t>Broadcasters as observed through this presentation require special permissions from the league officials or even the clubs to be able to air the contents to the public. </a:t>
            </a:r>
          </a:p>
          <a:p>
            <a:pPr algn="just"/>
            <a:r>
              <a:rPr lang="en-US" cap="none" dirty="0"/>
              <a:t>In a sense, the media has significantly changed the manner in which clubs, fans and sports stars interact. </a:t>
            </a:r>
          </a:p>
          <a:p>
            <a:pPr algn="just"/>
            <a:endParaRPr lang="en-US" cap="none" dirty="0"/>
          </a:p>
        </p:txBody>
      </p:sp>
    </p:spTree>
    <p:extLst>
      <p:ext uri="{BB962C8B-B14F-4D97-AF65-F5344CB8AC3E}">
        <p14:creationId xmlns:p14="http://schemas.microsoft.com/office/powerpoint/2010/main" val="32604055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D8387-7B56-4D29-A3AD-2275ABD9E075}"/>
              </a:ext>
            </a:extLst>
          </p:cNvPr>
          <p:cNvSpPr>
            <a:spLocks noGrp="1"/>
          </p:cNvSpPr>
          <p:nvPr>
            <p:ph type="title"/>
          </p:nvPr>
        </p:nvSpPr>
        <p:spPr>
          <a:xfrm>
            <a:off x="913775" y="618518"/>
            <a:ext cx="10364451" cy="683810"/>
          </a:xfrm>
        </p:spPr>
        <p:txBody>
          <a:bodyPr/>
          <a:lstStyle/>
          <a:p>
            <a:r>
              <a:rPr lang="en-US" dirty="0"/>
              <a:t>Multiple choice questions </a:t>
            </a:r>
          </a:p>
        </p:txBody>
      </p:sp>
      <p:sp>
        <p:nvSpPr>
          <p:cNvPr id="3" name="Content Placeholder 2">
            <a:extLst>
              <a:ext uri="{FF2B5EF4-FFF2-40B4-BE49-F238E27FC236}">
                <a16:creationId xmlns:a16="http://schemas.microsoft.com/office/drawing/2014/main" id="{CB84FB92-8E2B-4026-BEDB-6404E5715001}"/>
              </a:ext>
            </a:extLst>
          </p:cNvPr>
          <p:cNvSpPr>
            <a:spLocks noGrp="1"/>
          </p:cNvSpPr>
          <p:nvPr>
            <p:ph sz="quarter" idx="13"/>
          </p:nvPr>
        </p:nvSpPr>
        <p:spPr>
          <a:xfrm>
            <a:off x="913774" y="1205345"/>
            <a:ext cx="10363826" cy="5333999"/>
          </a:xfrm>
        </p:spPr>
        <p:txBody>
          <a:bodyPr/>
          <a:lstStyle/>
          <a:p>
            <a:pPr algn="just"/>
            <a:r>
              <a:rPr lang="en-US" cap="none" dirty="0"/>
              <a:t>1). How does the media affect sport?</a:t>
            </a:r>
          </a:p>
          <a:p>
            <a:pPr algn="just"/>
            <a:r>
              <a:rPr lang="en-US" cap="none" dirty="0"/>
              <a:t>A.	By changing the way sports are presented to the audience </a:t>
            </a:r>
          </a:p>
          <a:p>
            <a:pPr algn="just"/>
            <a:r>
              <a:rPr lang="en-US" cap="none" dirty="0"/>
              <a:t>B.	By ensuring the players play professionally </a:t>
            </a:r>
          </a:p>
          <a:p>
            <a:pPr algn="just"/>
            <a:r>
              <a:rPr lang="en-US" cap="none" dirty="0"/>
              <a:t>C.	By getting limited attention on the TV and newspapers </a:t>
            </a:r>
          </a:p>
          <a:p>
            <a:pPr algn="just"/>
            <a:r>
              <a:rPr lang="en-US" cap="none" dirty="0"/>
              <a:t>2). What role does the media play in promoting sports?</a:t>
            </a:r>
          </a:p>
          <a:p>
            <a:pPr algn="just"/>
            <a:r>
              <a:rPr lang="en-US" cap="none" dirty="0"/>
              <a:t>A.	Promoting the collection of sports information</a:t>
            </a:r>
          </a:p>
          <a:p>
            <a:pPr algn="just"/>
            <a:r>
              <a:rPr lang="en-US" cap="none" dirty="0"/>
              <a:t>B.	Boosting any activity of sport through the circulation of sport-related information </a:t>
            </a:r>
          </a:p>
          <a:p>
            <a:pPr algn="just"/>
            <a:r>
              <a:rPr lang="en-US" cap="none" dirty="0"/>
              <a:t>C.	The media does not have any role in sports promotion</a:t>
            </a:r>
          </a:p>
          <a:p>
            <a:pPr algn="just"/>
            <a:endParaRPr lang="en-US" cap="none" dirty="0"/>
          </a:p>
        </p:txBody>
      </p:sp>
    </p:spTree>
    <p:extLst>
      <p:ext uri="{BB962C8B-B14F-4D97-AF65-F5344CB8AC3E}">
        <p14:creationId xmlns:p14="http://schemas.microsoft.com/office/powerpoint/2010/main" val="14947126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55963D-AEA8-4469-88FC-3567174D68C9}"/>
              </a:ext>
            </a:extLst>
          </p:cNvPr>
          <p:cNvSpPr>
            <a:spLocks noGrp="1"/>
          </p:cNvSpPr>
          <p:nvPr>
            <p:ph sz="quarter" idx="13"/>
          </p:nvPr>
        </p:nvSpPr>
        <p:spPr>
          <a:xfrm>
            <a:off x="913774" y="1219200"/>
            <a:ext cx="10363826" cy="4571999"/>
          </a:xfrm>
        </p:spPr>
        <p:txBody>
          <a:bodyPr>
            <a:normAutofit/>
          </a:bodyPr>
          <a:lstStyle/>
          <a:p>
            <a:pPr algn="just"/>
            <a:r>
              <a:rPr lang="en-US" cap="none" dirty="0"/>
              <a:t>3). Why do the media have to talk to the league owners before airing their matches?</a:t>
            </a:r>
          </a:p>
          <a:p>
            <a:pPr algn="just"/>
            <a:r>
              <a:rPr lang="en-US" cap="none" dirty="0"/>
              <a:t>A.	To seek permission from the legal owners of the sports content.</a:t>
            </a:r>
          </a:p>
          <a:p>
            <a:pPr algn="just"/>
            <a:r>
              <a:rPr lang="en-US" cap="none" dirty="0"/>
              <a:t>B.	Because it is a formality to do so</a:t>
            </a:r>
          </a:p>
          <a:p>
            <a:pPr algn="just"/>
            <a:r>
              <a:rPr lang="en-US" cap="none" dirty="0"/>
              <a:t>C.	Sports cannot survive without the media </a:t>
            </a:r>
          </a:p>
          <a:p>
            <a:pPr algn="just"/>
            <a:r>
              <a:rPr lang="en-US" cap="none" dirty="0"/>
              <a:t>4). Why do you think football generates more revenue in the sports industry?</a:t>
            </a:r>
          </a:p>
          <a:p>
            <a:pPr algn="just"/>
            <a:r>
              <a:rPr lang="en-US" cap="none" dirty="0"/>
              <a:t>A.	Because most teams play football</a:t>
            </a:r>
          </a:p>
          <a:p>
            <a:pPr algn="just"/>
            <a:r>
              <a:rPr lang="en-US" cap="none" dirty="0"/>
              <a:t>B.	Because football remains the most covered sport</a:t>
            </a:r>
          </a:p>
          <a:p>
            <a:pPr algn="just"/>
            <a:r>
              <a:rPr lang="en-US" cap="none" dirty="0"/>
              <a:t>C.	Because the other sports have less participation</a:t>
            </a:r>
          </a:p>
          <a:p>
            <a:pPr algn="just"/>
            <a:endParaRPr lang="en-US" cap="none" dirty="0"/>
          </a:p>
        </p:txBody>
      </p:sp>
    </p:spTree>
    <p:extLst>
      <p:ext uri="{BB962C8B-B14F-4D97-AF65-F5344CB8AC3E}">
        <p14:creationId xmlns:p14="http://schemas.microsoft.com/office/powerpoint/2010/main" val="31036555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EADC80-AE46-42C4-9880-CB3E451DBFA8}"/>
              </a:ext>
            </a:extLst>
          </p:cNvPr>
          <p:cNvSpPr>
            <a:spLocks noGrp="1"/>
          </p:cNvSpPr>
          <p:nvPr>
            <p:ph sz="quarter" idx="13"/>
          </p:nvPr>
        </p:nvSpPr>
        <p:spPr>
          <a:xfrm>
            <a:off x="913774" y="858982"/>
            <a:ext cx="10363826" cy="4932217"/>
          </a:xfrm>
        </p:spPr>
        <p:txBody>
          <a:bodyPr/>
          <a:lstStyle/>
          <a:p>
            <a:pPr algn="just"/>
            <a:r>
              <a:rPr lang="en-US" cap="none" dirty="0"/>
              <a:t>5). How do sports impact on social media?</a:t>
            </a:r>
          </a:p>
          <a:p>
            <a:pPr algn="just"/>
            <a:r>
              <a:rPr lang="en-US" cap="none" dirty="0"/>
              <a:t>A.	The rise and development of personal brands on social media shall continue to attract huge following and audiences each day.</a:t>
            </a:r>
          </a:p>
          <a:p>
            <a:pPr algn="just"/>
            <a:r>
              <a:rPr lang="en-US" cap="none" dirty="0"/>
              <a:t>B.	Most sports contents are aired on social media </a:t>
            </a:r>
          </a:p>
          <a:p>
            <a:pPr algn="just"/>
            <a:r>
              <a:rPr lang="en-US" cap="none" dirty="0"/>
              <a:t>C.	None of the above</a:t>
            </a:r>
          </a:p>
          <a:p>
            <a:pPr algn="just"/>
            <a:endParaRPr lang="en-US" cap="none" dirty="0"/>
          </a:p>
        </p:txBody>
      </p:sp>
    </p:spTree>
    <p:extLst>
      <p:ext uri="{BB962C8B-B14F-4D97-AF65-F5344CB8AC3E}">
        <p14:creationId xmlns:p14="http://schemas.microsoft.com/office/powerpoint/2010/main" val="39263036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39A43-E085-4124-B619-47CBA952C104}"/>
              </a:ext>
            </a:extLst>
          </p:cNvPr>
          <p:cNvSpPr>
            <a:spLocks noGrp="1"/>
          </p:cNvSpPr>
          <p:nvPr>
            <p:ph type="title"/>
          </p:nvPr>
        </p:nvSpPr>
        <p:spPr>
          <a:xfrm>
            <a:off x="913775" y="618518"/>
            <a:ext cx="10364451" cy="614538"/>
          </a:xfrm>
        </p:spPr>
        <p:txBody>
          <a:bodyPr/>
          <a:lstStyle/>
          <a:p>
            <a:r>
              <a:rPr lang="en-US" b="1" cap="none" dirty="0"/>
              <a:t>References</a:t>
            </a:r>
          </a:p>
        </p:txBody>
      </p:sp>
      <p:sp>
        <p:nvSpPr>
          <p:cNvPr id="3" name="Content Placeholder 2">
            <a:extLst>
              <a:ext uri="{FF2B5EF4-FFF2-40B4-BE49-F238E27FC236}">
                <a16:creationId xmlns:a16="http://schemas.microsoft.com/office/drawing/2014/main" id="{36F80AC8-99AA-4278-B4DA-46A159485415}"/>
              </a:ext>
            </a:extLst>
          </p:cNvPr>
          <p:cNvSpPr>
            <a:spLocks noGrp="1"/>
          </p:cNvSpPr>
          <p:nvPr>
            <p:ph sz="quarter" idx="13"/>
          </p:nvPr>
        </p:nvSpPr>
        <p:spPr>
          <a:xfrm>
            <a:off x="913774" y="1233056"/>
            <a:ext cx="10363826" cy="4558143"/>
          </a:xfrm>
        </p:spPr>
        <p:txBody>
          <a:bodyPr>
            <a:normAutofit lnSpcReduction="10000"/>
          </a:bodyPr>
          <a:lstStyle/>
          <a:p>
            <a:pPr algn="just"/>
            <a:r>
              <a:rPr lang="en-US" cap="none" dirty="0"/>
              <a:t>Garlic media group. (2020). The impact of social media and sports. Retrieved from: https://garlicmediagroup.Com/impact-social-media-sports/</a:t>
            </a:r>
          </a:p>
          <a:p>
            <a:pPr algn="just"/>
            <a:r>
              <a:rPr lang="en-US" cap="none" dirty="0"/>
              <a:t>SportsPro. (2020). Lionel Messi named world’s most marketable athlete. Retrieved from: https://www.Sportspromedia.Com/news/lionel-messi-worlds-most-marketable-athlete-50mm-social-media-instagram</a:t>
            </a:r>
          </a:p>
          <a:p>
            <a:pPr algn="just"/>
            <a:r>
              <a:rPr lang="en-US" cap="none" dirty="0"/>
              <a:t>Evens, T., Insipidus, P., &amp; Smith, P. (2013). The sports-media-business complex. In the political economy of television sports rights (pp. 13-30). Palgrave Macmillan, London.</a:t>
            </a:r>
          </a:p>
          <a:p>
            <a:pPr algn="just"/>
            <a:r>
              <a:rPr lang="en-US" cap="none" dirty="0"/>
              <a:t>Filo, k., Lock, D., &amp; Kart, A. (2015). Sport and social media research: A review. Sport management review, 18(2), 166-181.</a:t>
            </a:r>
          </a:p>
          <a:p>
            <a:pPr algn="just"/>
            <a:r>
              <a:rPr lang="en-US" cap="none" dirty="0"/>
              <a:t>Humphreys, b. R., &amp; Rusedski, J. E. (2009). Estimates of the dimensions of the sports market in the US. International journal of sport finance, 4(2), 94.</a:t>
            </a:r>
          </a:p>
          <a:p>
            <a:pPr algn="just"/>
            <a:endParaRPr lang="en-US" cap="none" dirty="0"/>
          </a:p>
        </p:txBody>
      </p:sp>
    </p:spTree>
    <p:extLst>
      <p:ext uri="{BB962C8B-B14F-4D97-AF65-F5344CB8AC3E}">
        <p14:creationId xmlns:p14="http://schemas.microsoft.com/office/powerpoint/2010/main" val="30802309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5B7F41-3C32-4065-B333-93419E455984}"/>
              </a:ext>
            </a:extLst>
          </p:cNvPr>
          <p:cNvSpPr>
            <a:spLocks noGrp="1"/>
          </p:cNvSpPr>
          <p:nvPr>
            <p:ph sz="quarter" idx="13"/>
          </p:nvPr>
        </p:nvSpPr>
        <p:spPr>
          <a:xfrm>
            <a:off x="913774" y="1177636"/>
            <a:ext cx="10363826" cy="4613563"/>
          </a:xfrm>
        </p:spPr>
        <p:txBody>
          <a:bodyPr>
            <a:normAutofit lnSpcReduction="10000"/>
          </a:bodyPr>
          <a:lstStyle/>
          <a:p>
            <a:pPr algn="just"/>
            <a:r>
              <a:rPr lang="en-US" cap="none" dirty="0"/>
              <a:t>McChesney, R. (2021). The nine firms that dominate the world. Retrieved 1 February 2021, from https://www.Globalpolicy.Org/component/content/article/162-general/27621.Html</a:t>
            </a:r>
          </a:p>
          <a:p>
            <a:pPr algn="just"/>
            <a:r>
              <a:rPr lang="en-US" cap="none" dirty="0"/>
              <a:t>Hull, M. R. (2010). Sports leagues' new social media policies: enforcement under copyright law and state law. Colum. JL &amp; arts, 34, 457.</a:t>
            </a:r>
          </a:p>
          <a:p>
            <a:pPr algn="just"/>
            <a:r>
              <a:rPr lang="en-US" cap="none" dirty="0"/>
              <a:t>Seguin, b., Teed, K., &amp; O'reilly, N. J. (2005). National sports organizations and sponsorship: an identification of best practices. International journal of sport management and marketing, 1(1-2), 69-92.</a:t>
            </a:r>
          </a:p>
          <a:p>
            <a:pPr algn="just"/>
            <a:r>
              <a:rPr lang="en-US" cap="none" dirty="0"/>
              <a:t>Tudor, a. (2006). World cup worlds: media coverage of the soccer world cup 1974 to 2002. Handbook of sports and media, 232-246.</a:t>
            </a:r>
          </a:p>
          <a:p>
            <a:pPr algn="just"/>
            <a:r>
              <a:rPr lang="en-US" cap="none" dirty="0"/>
              <a:t>Ruane, k., &amp; Yeh, B. (2013). Selected laws governing the broadcast of professional sporting events congressional research service.</a:t>
            </a:r>
          </a:p>
          <a:p>
            <a:pPr algn="just"/>
            <a:endParaRPr lang="en-US" cap="none" dirty="0"/>
          </a:p>
        </p:txBody>
      </p:sp>
    </p:spTree>
    <p:extLst>
      <p:ext uri="{BB962C8B-B14F-4D97-AF65-F5344CB8AC3E}">
        <p14:creationId xmlns:p14="http://schemas.microsoft.com/office/powerpoint/2010/main" val="1495604040"/>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Droplet</Template>
  <TotalTime>98</TotalTime>
  <Words>2652</Words>
  <Application>Microsoft Office PowerPoint</Application>
  <PresentationFormat>Widescreen</PresentationFormat>
  <Paragraphs>120</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Tw Cen MT</vt:lpstr>
      <vt:lpstr>Droplet</vt:lpstr>
      <vt:lpstr>Media and Sports     Author Institutional Affiliation  Instructor  Course code  Date of submission </vt:lpstr>
      <vt:lpstr>Impacts of global media on sports business </vt:lpstr>
      <vt:lpstr>Cont..</vt:lpstr>
      <vt:lpstr>Correlation between sports and the media</vt:lpstr>
      <vt:lpstr>Cont..</vt:lpstr>
      <vt:lpstr>Cont..</vt:lpstr>
      <vt:lpstr>Cont..</vt:lpstr>
      <vt:lpstr>Images showing sports content broadcasters</vt:lpstr>
      <vt:lpstr>Famous sportsperson in the global media market</vt:lpstr>
      <vt:lpstr>Cont..</vt:lpstr>
      <vt:lpstr>Dominance in the global media market</vt:lpstr>
      <vt:lpstr>Generation of revenues </vt:lpstr>
      <vt:lpstr>Cont..</vt:lpstr>
      <vt:lpstr>Impacts of new media technologies </vt:lpstr>
      <vt:lpstr>Sports programs </vt:lpstr>
      <vt:lpstr>An image showing the official logo of emirates, the official club sponsor for arsenal</vt:lpstr>
      <vt:lpstr>Cont..</vt:lpstr>
      <vt:lpstr>Influence of the media on American sports </vt:lpstr>
      <vt:lpstr>The media and World Cup</vt:lpstr>
      <vt:lpstr>Cont..</vt:lpstr>
      <vt:lpstr>Conclusion </vt:lpstr>
      <vt:lpstr>Multiple choice questions </vt:lpstr>
      <vt:lpstr>PowerPoint Presentation</vt:lpstr>
      <vt:lpstr>PowerPoint Presentation</vt:lpstr>
      <vt:lpstr>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Steve0798266195</dc:creator>
  <cp:lastModifiedBy>Steve0798266195</cp:lastModifiedBy>
  <cp:revision>56</cp:revision>
  <dcterms:created xsi:type="dcterms:W3CDTF">2021-02-01T01:03:12Z</dcterms:created>
  <dcterms:modified xsi:type="dcterms:W3CDTF">2021-02-01T04:44:43Z</dcterms:modified>
</cp:coreProperties>
</file>